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70" r:id="rId13"/>
    <p:sldId id="267" r:id="rId14"/>
    <p:sldId id="268" r:id="rId15"/>
  </p:sldIdLst>
  <p:sldSz cx="18288000" cy="10287000"/>
  <p:notesSz cx="6858000" cy="9144000"/>
  <p:embeddedFontLst>
    <p:embeddedFont>
      <p:font typeface="Open Sans Bold" panose="020B0604020202020204" charset="0"/>
      <p:regular r:id="rId16"/>
    </p:embeddedFont>
    <p:embeddedFont>
      <p:font typeface="Roboto Bold" panose="020B0604020202020204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643885" y="1028700"/>
            <a:ext cx="3076561" cy="1916214"/>
          </a:xfrm>
          <a:custGeom>
            <a:avLst/>
            <a:gdLst/>
            <a:ahLst/>
            <a:cxnLst/>
            <a:rect l="l" t="t" r="r" b="b"/>
            <a:pathLst>
              <a:path w="3076561" h="1916214">
                <a:moveTo>
                  <a:pt x="0" y="0"/>
                </a:moveTo>
                <a:lnTo>
                  <a:pt x="3076560" y="0"/>
                </a:lnTo>
                <a:lnTo>
                  <a:pt x="3076560" y="1916214"/>
                </a:lnTo>
                <a:lnTo>
                  <a:pt x="0" y="191621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6" name="TextBox 6"/>
          <p:cNvSpPr txBox="1"/>
          <p:nvPr/>
        </p:nvSpPr>
        <p:spPr>
          <a:xfrm>
            <a:off x="1643885" y="3859371"/>
            <a:ext cx="14294471" cy="1552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599"/>
              </a:lnSpc>
            </a:pPr>
            <a:r>
              <a:rPr lang="en-US" sz="9000" b="1">
                <a:solidFill>
                  <a:srgbClr val="1800AD"/>
                </a:solidFill>
                <a:latin typeface="Roboto Bold"/>
                <a:ea typeface="Roboto Bold"/>
                <a:cs typeface="Roboto Bold"/>
                <a:sym typeface="Roboto Bold"/>
              </a:rPr>
              <a:t>Memoria de justificación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643885" y="5010309"/>
            <a:ext cx="18355153" cy="12363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080"/>
              </a:lnSpc>
            </a:pPr>
            <a:r>
              <a:rPr lang="en-US" sz="7200" b="1">
                <a:solidFill>
                  <a:srgbClr val="497EA8"/>
                </a:solidFill>
                <a:latin typeface="Roboto Bold"/>
                <a:ea typeface="Roboto Bold"/>
                <a:cs typeface="Roboto Bold"/>
                <a:sym typeface="Roboto Bold"/>
              </a:rPr>
              <a:t>de la contraprestación publicitaria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5822986" y="6103811"/>
            <a:ext cx="16061689" cy="18956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4295"/>
              </a:lnSpc>
              <a:spcBef>
                <a:spcPct val="0"/>
              </a:spcBef>
            </a:pPr>
            <a:r>
              <a:rPr lang="en-US" sz="14015" b="1">
                <a:solidFill>
                  <a:srgbClr val="004EA2"/>
                </a:solidFill>
                <a:latin typeface="Roboto Bold"/>
                <a:ea typeface="Roboto Bold"/>
                <a:cs typeface="Roboto Bold"/>
                <a:sym typeface="Roboto Bold"/>
              </a:rPr>
              <a:t>2026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PLATINO I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2549450"/>
            <a:ext cx="16230600" cy="6462040"/>
            <a:chOff x="0" y="0"/>
            <a:chExt cx="4274726" cy="170193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74726" cy="1701936"/>
            </a:xfrm>
            <a:custGeom>
              <a:avLst/>
              <a:gdLst/>
              <a:ahLst/>
              <a:cxnLst/>
              <a:rect l="l" t="t" r="r" b="b"/>
              <a:pathLst>
                <a:path w="4274726" h="1701936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1677610"/>
                  </a:lnTo>
                  <a:cubicBezTo>
                    <a:pt x="4274726" y="1684062"/>
                    <a:pt x="4272163" y="1690249"/>
                    <a:pt x="4267601" y="1694811"/>
                  </a:cubicBezTo>
                  <a:cubicBezTo>
                    <a:pt x="4263039" y="1699373"/>
                    <a:pt x="4256851" y="1701936"/>
                    <a:pt x="4250399" y="1701936"/>
                  </a:cubicBezTo>
                  <a:lnTo>
                    <a:pt x="24327" y="1701936"/>
                  </a:lnTo>
                  <a:cubicBezTo>
                    <a:pt x="10891" y="1701936"/>
                    <a:pt x="0" y="1691045"/>
                    <a:pt x="0" y="1677610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4274726" cy="17590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028700" y="1808572"/>
            <a:ext cx="11672718" cy="6979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58" lvl="1" indent="-259079" algn="l">
              <a:lnSpc>
                <a:spcPts val="2783"/>
              </a:lnSpc>
              <a:buFont typeface="Arial"/>
              <a:buChar char="•"/>
            </a:pPr>
            <a:r>
              <a:rPr lang="en-US" sz="23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Mención expresa del patrocinio de la APBC en radio</a:t>
            </a:r>
          </a:p>
          <a:p>
            <a:pPr algn="l">
              <a:lnSpc>
                <a:spcPts val="2783"/>
              </a:lnSpc>
            </a:pPr>
            <a:endParaRPr lang="en-US" sz="2399" b="1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626230" y="4667858"/>
            <a:ext cx="11994769" cy="12155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URL + GRABACIÓN DEL AUDIO Y MINUTAJE DONDE SE MENCIONA EL PATROCINO DE APBC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PLATINO I 2026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2549450"/>
            <a:ext cx="16230600" cy="6462040"/>
            <a:chOff x="0" y="0"/>
            <a:chExt cx="4274726" cy="170193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74726" cy="1701936"/>
            </a:xfrm>
            <a:custGeom>
              <a:avLst/>
              <a:gdLst/>
              <a:ahLst/>
              <a:cxnLst/>
              <a:rect l="l" t="t" r="r" b="b"/>
              <a:pathLst>
                <a:path w="4274726" h="1701936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1677610"/>
                  </a:lnTo>
                  <a:cubicBezTo>
                    <a:pt x="4274726" y="1684062"/>
                    <a:pt x="4272163" y="1690249"/>
                    <a:pt x="4267601" y="1694811"/>
                  </a:cubicBezTo>
                  <a:cubicBezTo>
                    <a:pt x="4263039" y="1699373"/>
                    <a:pt x="4256851" y="1701936"/>
                    <a:pt x="4250399" y="1701936"/>
                  </a:cubicBezTo>
                  <a:lnTo>
                    <a:pt x="24327" y="1701936"/>
                  </a:lnTo>
                  <a:cubicBezTo>
                    <a:pt x="10891" y="1701936"/>
                    <a:pt x="0" y="1691045"/>
                    <a:pt x="0" y="1677610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4274726" cy="17590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028700" y="1808572"/>
            <a:ext cx="11672718" cy="6979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58" lvl="1" indent="-259079" algn="l">
              <a:lnSpc>
                <a:spcPts val="2783"/>
              </a:lnSpc>
              <a:buFont typeface="Arial"/>
              <a:buChar char="•"/>
            </a:pPr>
            <a:r>
              <a:rPr lang="en-US" sz="23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Mención expresa del patrocinio de la APBC en televisión</a:t>
            </a:r>
          </a:p>
          <a:p>
            <a:pPr algn="l">
              <a:lnSpc>
                <a:spcPts val="2783"/>
              </a:lnSpc>
            </a:pPr>
            <a:endParaRPr lang="en-US" sz="2399" b="1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678652" y="4667858"/>
            <a:ext cx="12704347" cy="5872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URL + GRABACIÓN DEL VÍDEO Y MINUTAJE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PLATINO I 2026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1502D0-9959-848B-312A-1999D274F4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FBDC567-8619-EC01-1835-3E5B2DC542BF}"/>
              </a:ext>
            </a:extLst>
          </p:cNvPr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9734BE50-81B1-D93F-7BF6-BDE0F6954824}"/>
                </a:ext>
              </a:extLst>
            </p:cNvPr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DFEDA18F-66C3-8743-1FE2-8722955D4A56}"/>
                </a:ext>
              </a:extLst>
            </p:cNvPr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939EAE5F-9089-C98D-66DC-5FD80CF45C97}"/>
              </a:ext>
            </a:extLst>
          </p:cNvPr>
          <p:cNvSpPr/>
          <p:nvPr/>
        </p:nvSpPr>
        <p:spPr>
          <a:xfrm>
            <a:off x="1600200" y="2732510"/>
            <a:ext cx="15051808" cy="6297190"/>
          </a:xfrm>
          <a:custGeom>
            <a:avLst/>
            <a:gdLst/>
            <a:ahLst/>
            <a:cxnLst/>
            <a:rect l="l" t="t" r="r" b="b"/>
            <a:pathLst>
              <a:path w="6278980" h="6278980">
                <a:moveTo>
                  <a:pt x="0" y="0"/>
                </a:moveTo>
                <a:lnTo>
                  <a:pt x="6278980" y="0"/>
                </a:lnTo>
                <a:lnTo>
                  <a:pt x="6278980" y="6278980"/>
                </a:lnTo>
                <a:lnTo>
                  <a:pt x="0" y="62789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AEC0675A-AE12-4509-AFD2-B3167EF18F59}"/>
              </a:ext>
            </a:extLst>
          </p:cNvPr>
          <p:cNvSpPr txBox="1"/>
          <p:nvPr/>
        </p:nvSpPr>
        <p:spPr>
          <a:xfrm>
            <a:off x="6629400" y="5308804"/>
            <a:ext cx="5459928" cy="9680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22"/>
              </a:lnSpc>
            </a:pPr>
            <a:r>
              <a:rPr lang="en-US" sz="28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FOTO O PDF DE LA NOTICIA PUBLICADA EN PAPEL</a:t>
            </a: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EE6A98CA-2F51-15B1-1987-B5090CF13F86}"/>
              </a:ext>
            </a:extLst>
          </p:cNvPr>
          <p:cNvSpPr txBox="1"/>
          <p:nvPr/>
        </p:nvSpPr>
        <p:spPr>
          <a:xfrm>
            <a:off x="1240030" y="1883521"/>
            <a:ext cx="15981169" cy="6668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Publicación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en PRENSA (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papel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) de la 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noticia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 la 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actividad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o 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proyecto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con 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mención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expresa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al 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patrocinio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 la APBC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4F8CB716-EACA-9769-9B2C-21A5A497B849}"/>
              </a:ext>
            </a:extLst>
          </p:cNvPr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PLATINO I 2026</a:t>
            </a:r>
          </a:p>
        </p:txBody>
      </p:sp>
    </p:spTree>
    <p:extLst>
      <p:ext uri="{BB962C8B-B14F-4D97-AF65-F5344CB8AC3E}">
        <p14:creationId xmlns:p14="http://schemas.microsoft.com/office/powerpoint/2010/main" val="13786775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600200" y="2732510"/>
            <a:ext cx="15051808" cy="6297190"/>
          </a:xfrm>
          <a:custGeom>
            <a:avLst/>
            <a:gdLst/>
            <a:ahLst/>
            <a:cxnLst/>
            <a:rect l="l" t="t" r="r" b="b"/>
            <a:pathLst>
              <a:path w="6278980" h="6278980">
                <a:moveTo>
                  <a:pt x="0" y="0"/>
                </a:moveTo>
                <a:lnTo>
                  <a:pt x="6278980" y="0"/>
                </a:lnTo>
                <a:lnTo>
                  <a:pt x="6278980" y="6278980"/>
                </a:lnTo>
                <a:lnTo>
                  <a:pt x="0" y="62789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10" name="TextBox 10"/>
          <p:cNvSpPr txBox="1"/>
          <p:nvPr/>
        </p:nvSpPr>
        <p:spPr>
          <a:xfrm>
            <a:off x="6629400" y="5308804"/>
            <a:ext cx="5459928" cy="19682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22"/>
              </a:lnSpc>
            </a:pPr>
            <a:r>
              <a:rPr lang="en-US" sz="28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TEXTO DONDE SE RESUMA LA EXPERIENCIA Y TRAYECTORIA DE LA ASOCIACIÓN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240031" y="1883521"/>
            <a:ext cx="7240694" cy="3255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Experiencia y trayectoria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PLATINO I 2026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694775" y="1912480"/>
            <a:ext cx="8898449" cy="6462040"/>
            <a:chOff x="0" y="0"/>
            <a:chExt cx="2343625" cy="170193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43625" cy="1701936"/>
            </a:xfrm>
            <a:custGeom>
              <a:avLst/>
              <a:gdLst/>
              <a:ahLst/>
              <a:cxnLst/>
              <a:rect l="l" t="t" r="r" b="b"/>
              <a:pathLst>
                <a:path w="2343625" h="1701936">
                  <a:moveTo>
                    <a:pt x="44372" y="0"/>
                  </a:moveTo>
                  <a:lnTo>
                    <a:pt x="2299253" y="0"/>
                  </a:lnTo>
                  <a:cubicBezTo>
                    <a:pt x="2323759" y="0"/>
                    <a:pt x="2343625" y="19866"/>
                    <a:pt x="2343625" y="44372"/>
                  </a:cubicBezTo>
                  <a:lnTo>
                    <a:pt x="2343625" y="1657565"/>
                  </a:lnTo>
                  <a:cubicBezTo>
                    <a:pt x="2343625" y="1682071"/>
                    <a:pt x="2323759" y="1701936"/>
                    <a:pt x="2299253" y="1701936"/>
                  </a:cubicBezTo>
                  <a:lnTo>
                    <a:pt x="44372" y="1701936"/>
                  </a:lnTo>
                  <a:cubicBezTo>
                    <a:pt x="19866" y="1701936"/>
                    <a:pt x="0" y="1682071"/>
                    <a:pt x="0" y="1657565"/>
                  </a:cubicBezTo>
                  <a:lnTo>
                    <a:pt x="0" y="44372"/>
                  </a:lnTo>
                  <a:cubicBezTo>
                    <a:pt x="0" y="19866"/>
                    <a:pt x="19866" y="0"/>
                    <a:pt x="44372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343625" cy="17590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7572948" y="4240971"/>
            <a:ext cx="3142103" cy="5999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LOGO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484642" y="1343340"/>
            <a:ext cx="14294471" cy="1552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599"/>
              </a:lnSpc>
            </a:pPr>
            <a:r>
              <a:rPr lang="en-US" sz="9000" b="1">
                <a:solidFill>
                  <a:srgbClr val="1800AD"/>
                </a:solidFill>
                <a:latin typeface="Roboto Bold"/>
                <a:ea typeface="Roboto Bold"/>
                <a:cs typeface="Roboto Bold"/>
                <a:sym typeface="Roboto Bold"/>
              </a:rPr>
              <a:t>Índice</a:t>
            </a:r>
          </a:p>
        </p:txBody>
      </p:sp>
      <p:sp>
        <p:nvSpPr>
          <p:cNvPr id="6" name="AutoShape 6"/>
          <p:cNvSpPr/>
          <p:nvPr/>
        </p:nvSpPr>
        <p:spPr>
          <a:xfrm flipV="1">
            <a:off x="5270881" y="1611630"/>
            <a:ext cx="0" cy="6492240"/>
          </a:xfrm>
          <a:prstGeom prst="line">
            <a:avLst/>
          </a:prstGeom>
          <a:ln w="38100" cap="flat">
            <a:solidFill>
              <a:srgbClr val="1800A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Box 8"/>
          <p:cNvSpPr txBox="1"/>
          <p:nvPr/>
        </p:nvSpPr>
        <p:spPr>
          <a:xfrm>
            <a:off x="5730668" y="4517410"/>
            <a:ext cx="10048445" cy="6493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Difusión en redes sociales de la actividad con mención expresa del patrocinio de la APBC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730668" y="6128786"/>
            <a:ext cx="10266300" cy="9732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Publicación en un medio de comunicación digital de la noticia de la actividad o proyecto con mención expresa al patrocinio de la APBC</a:t>
            </a:r>
          </a:p>
          <a:p>
            <a:pPr algn="l">
              <a:lnSpc>
                <a:spcPts val="2551"/>
              </a:lnSpc>
            </a:pPr>
            <a:endParaRPr lang="en-US" sz="2199" b="1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5730668" y="8704199"/>
            <a:ext cx="7240694" cy="3255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Experiencia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y 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trayectoria</a:t>
            </a:r>
            <a:endParaRPr lang="en-US" sz="2199" b="1" dirty="0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5730668" y="2143440"/>
            <a:ext cx="10048445" cy="3255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Portada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 la memoria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5730668" y="5315753"/>
            <a:ext cx="10048445" cy="6493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Difusión de la actividad o proyecto en la página web de la asociación con mención expresa del patrocinio de la APBC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5730668" y="3446399"/>
            <a:ext cx="10048445" cy="3255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Inclusión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del 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logotipo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 la APBC en el photocall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5730668" y="6919869"/>
            <a:ext cx="10048445" cy="3255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Mención expresa del patrocinio de la APBC en radio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5730668" y="3979799"/>
            <a:ext cx="10048445" cy="3255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Inclusión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del 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logotipo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 la APBC en 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ropa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(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camisetas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por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ejemplo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)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5730668" y="7389495"/>
            <a:ext cx="10048445" cy="3255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Mención expresa del patrocinio de la APBC en televisión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PLATINO I 2026</a:t>
            </a:r>
          </a:p>
        </p:txBody>
      </p:sp>
      <p:sp>
        <p:nvSpPr>
          <p:cNvPr id="18" name="TextBox 7">
            <a:extLst>
              <a:ext uri="{FF2B5EF4-FFF2-40B4-BE49-F238E27FC236}">
                <a16:creationId xmlns:a16="http://schemas.microsoft.com/office/drawing/2014/main" id="{C9114906-DC1C-2E59-3BEB-F384BE03E93B}"/>
              </a:ext>
            </a:extLst>
          </p:cNvPr>
          <p:cNvSpPr txBox="1"/>
          <p:nvPr/>
        </p:nvSpPr>
        <p:spPr>
          <a:xfrm>
            <a:off x="5730668" y="2589149"/>
            <a:ext cx="10048445" cy="6493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Inclusión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del 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logotipo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 la APBC en la 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cartelería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 la 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actividad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o 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proyecto</a:t>
            </a:r>
            <a:endParaRPr lang="en-US" sz="2199" b="1" dirty="0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9" name="TextBox 7">
            <a:extLst>
              <a:ext uri="{FF2B5EF4-FFF2-40B4-BE49-F238E27FC236}">
                <a16:creationId xmlns:a16="http://schemas.microsoft.com/office/drawing/2014/main" id="{250E748B-2E41-F036-8D93-C9913C5422AC}"/>
              </a:ext>
            </a:extLst>
          </p:cNvPr>
          <p:cNvSpPr txBox="1"/>
          <p:nvPr/>
        </p:nvSpPr>
        <p:spPr>
          <a:xfrm>
            <a:off x="5730668" y="7905651"/>
            <a:ext cx="10048445" cy="6668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74979" lvl="1" indent="-237490" algn="l">
              <a:lnSpc>
                <a:spcPts val="2551"/>
              </a:lnSpc>
              <a:buFont typeface="Arial"/>
              <a:buChar char="•"/>
            </a:pP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Publicación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en PRENSA (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papel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) de la 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noticia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 la 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actividad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o Proyecto con 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mención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expresa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al </a:t>
            </a:r>
            <a:r>
              <a:rPr lang="en-US" sz="21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patrocinio</a:t>
            </a:r>
            <a:r>
              <a:rPr lang="en-US" sz="21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 la APBC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1530298"/>
            <a:ext cx="16230600" cy="6143555"/>
            <a:chOff x="0" y="0"/>
            <a:chExt cx="4274726" cy="161805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74726" cy="1618056"/>
            </a:xfrm>
            <a:custGeom>
              <a:avLst/>
              <a:gdLst/>
              <a:ahLst/>
              <a:cxnLst/>
              <a:rect l="l" t="t" r="r" b="b"/>
              <a:pathLst>
                <a:path w="4274726" h="1618056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1593729"/>
                  </a:lnTo>
                  <a:cubicBezTo>
                    <a:pt x="4274726" y="1607164"/>
                    <a:pt x="4263834" y="1618056"/>
                    <a:pt x="4250399" y="1618056"/>
                  </a:cubicBezTo>
                  <a:lnTo>
                    <a:pt x="24327" y="1618056"/>
                  </a:lnTo>
                  <a:cubicBezTo>
                    <a:pt x="10891" y="1618056"/>
                    <a:pt x="0" y="1607164"/>
                    <a:pt x="0" y="1593729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4274726" cy="167520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767303" y="3739188"/>
            <a:ext cx="10753394" cy="5999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FOTOGRAFÍA Y LOGO DE LA ASOCIACIÓN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229854" y="7705725"/>
            <a:ext cx="14294471" cy="1552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599"/>
              </a:lnSpc>
            </a:pPr>
            <a:r>
              <a:rPr lang="en-US" sz="9000" b="1">
                <a:solidFill>
                  <a:srgbClr val="1800AD"/>
                </a:solidFill>
                <a:latin typeface="Roboto Bold"/>
                <a:ea typeface="Roboto Bold"/>
                <a:cs typeface="Roboto Bold"/>
                <a:sym typeface="Roboto Bold"/>
              </a:rPr>
              <a:t>Nombre de la asociación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PLATINO I 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648200" y="2553601"/>
            <a:ext cx="8898449" cy="6462040"/>
            <a:chOff x="0" y="0"/>
            <a:chExt cx="2343625" cy="170193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43625" cy="1701936"/>
            </a:xfrm>
            <a:custGeom>
              <a:avLst/>
              <a:gdLst/>
              <a:ahLst/>
              <a:cxnLst/>
              <a:rect l="l" t="t" r="r" b="b"/>
              <a:pathLst>
                <a:path w="2343625" h="1701936">
                  <a:moveTo>
                    <a:pt x="44372" y="0"/>
                  </a:moveTo>
                  <a:lnTo>
                    <a:pt x="2299253" y="0"/>
                  </a:lnTo>
                  <a:cubicBezTo>
                    <a:pt x="2323759" y="0"/>
                    <a:pt x="2343625" y="19866"/>
                    <a:pt x="2343625" y="44372"/>
                  </a:cubicBezTo>
                  <a:lnTo>
                    <a:pt x="2343625" y="1657565"/>
                  </a:lnTo>
                  <a:cubicBezTo>
                    <a:pt x="2343625" y="1682071"/>
                    <a:pt x="2323759" y="1701936"/>
                    <a:pt x="2299253" y="1701936"/>
                  </a:cubicBezTo>
                  <a:lnTo>
                    <a:pt x="44372" y="1701936"/>
                  </a:lnTo>
                  <a:cubicBezTo>
                    <a:pt x="19866" y="1701936"/>
                    <a:pt x="0" y="1682071"/>
                    <a:pt x="0" y="1657565"/>
                  </a:cubicBezTo>
                  <a:lnTo>
                    <a:pt x="0" y="44372"/>
                  </a:lnTo>
                  <a:cubicBezTo>
                    <a:pt x="0" y="19866"/>
                    <a:pt x="19866" y="0"/>
                    <a:pt x="44372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pPr algn="ctr"/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343625" cy="17590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1028700" y="1808572"/>
            <a:ext cx="13068300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18158" lvl="1" indent="-259079" algn="l">
              <a:lnSpc>
                <a:spcPts val="2783"/>
              </a:lnSpc>
              <a:buFont typeface="Arial"/>
              <a:buChar char="•"/>
            </a:pPr>
            <a:r>
              <a:rPr lang="en-US" sz="23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Inclusión</a:t>
            </a:r>
            <a:r>
              <a:rPr lang="en-US" sz="23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del </a:t>
            </a:r>
            <a:r>
              <a:rPr lang="en-US" sz="23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logotipo</a:t>
            </a:r>
            <a:r>
              <a:rPr lang="en-US" sz="23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 la APBC en la </a:t>
            </a:r>
            <a:r>
              <a:rPr lang="en-US" sz="23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cartelería</a:t>
            </a:r>
            <a:r>
              <a:rPr lang="en-US" sz="23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 la </a:t>
            </a:r>
            <a:r>
              <a:rPr lang="en-US" sz="23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actividad</a:t>
            </a:r>
            <a:r>
              <a:rPr lang="en-US" sz="2399" b="1" dirty="0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o </a:t>
            </a:r>
            <a:r>
              <a:rPr lang="en-US" sz="2399" b="1" dirty="0" err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proyecto</a:t>
            </a:r>
            <a:endParaRPr lang="en-US" sz="2399" b="1" dirty="0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6781800" y="4733027"/>
            <a:ext cx="4691204" cy="24723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FOTOGRAFÍA DEL CARTEL DONDE SE VEA EL LOGOTIPO DE LA APBC</a:t>
            </a: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id="{60A12BA5-2E8E-07E4-0E71-9BD33473D5FF}"/>
              </a:ext>
            </a:extLst>
          </p:cNvPr>
          <p:cNvSpPr txBox="1"/>
          <p:nvPr/>
        </p:nvSpPr>
        <p:spPr>
          <a:xfrm>
            <a:off x="12117040" y="869305"/>
            <a:ext cx="6170960" cy="333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 dirty="0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PLATINO I 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2549449"/>
            <a:ext cx="16497300" cy="6868245"/>
            <a:chOff x="0" y="0"/>
            <a:chExt cx="2343625" cy="170193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43625" cy="1701936"/>
            </a:xfrm>
            <a:custGeom>
              <a:avLst/>
              <a:gdLst/>
              <a:ahLst/>
              <a:cxnLst/>
              <a:rect l="l" t="t" r="r" b="b"/>
              <a:pathLst>
                <a:path w="2343625" h="1701936">
                  <a:moveTo>
                    <a:pt x="44372" y="0"/>
                  </a:moveTo>
                  <a:lnTo>
                    <a:pt x="2299253" y="0"/>
                  </a:lnTo>
                  <a:cubicBezTo>
                    <a:pt x="2323759" y="0"/>
                    <a:pt x="2343625" y="19866"/>
                    <a:pt x="2343625" y="44372"/>
                  </a:cubicBezTo>
                  <a:lnTo>
                    <a:pt x="2343625" y="1657565"/>
                  </a:lnTo>
                  <a:cubicBezTo>
                    <a:pt x="2343625" y="1682071"/>
                    <a:pt x="2323759" y="1701936"/>
                    <a:pt x="2299253" y="1701936"/>
                  </a:cubicBezTo>
                  <a:lnTo>
                    <a:pt x="44372" y="1701936"/>
                  </a:lnTo>
                  <a:cubicBezTo>
                    <a:pt x="19866" y="1701936"/>
                    <a:pt x="0" y="1682071"/>
                    <a:pt x="0" y="1657565"/>
                  </a:cubicBezTo>
                  <a:lnTo>
                    <a:pt x="0" y="44372"/>
                  </a:lnTo>
                  <a:cubicBezTo>
                    <a:pt x="0" y="19866"/>
                    <a:pt x="19866" y="0"/>
                    <a:pt x="44372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343625" cy="17590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1028700" y="1808572"/>
            <a:ext cx="11672718" cy="3455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58" lvl="1" indent="-259079" algn="l">
              <a:lnSpc>
                <a:spcPts val="2783"/>
              </a:lnSpc>
              <a:buFont typeface="Arial"/>
              <a:buChar char="•"/>
            </a:pPr>
            <a:r>
              <a:rPr lang="en-US" sz="23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Inclusión del logotipo de la APBC en el photocall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132322" y="5076825"/>
            <a:ext cx="12412477" cy="12155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FOTOGRAFÍA DEL PHOTOCALL DONDE SE VEA EL LOGOTIPO DE LA APBC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PLATINO I 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2549449"/>
            <a:ext cx="16573500" cy="6868245"/>
            <a:chOff x="0" y="0"/>
            <a:chExt cx="2343625" cy="170193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43625" cy="1701936"/>
            </a:xfrm>
            <a:custGeom>
              <a:avLst/>
              <a:gdLst/>
              <a:ahLst/>
              <a:cxnLst/>
              <a:rect l="l" t="t" r="r" b="b"/>
              <a:pathLst>
                <a:path w="2343625" h="1701936">
                  <a:moveTo>
                    <a:pt x="44372" y="0"/>
                  </a:moveTo>
                  <a:lnTo>
                    <a:pt x="2299253" y="0"/>
                  </a:lnTo>
                  <a:cubicBezTo>
                    <a:pt x="2323759" y="0"/>
                    <a:pt x="2343625" y="19866"/>
                    <a:pt x="2343625" y="44372"/>
                  </a:cubicBezTo>
                  <a:lnTo>
                    <a:pt x="2343625" y="1657565"/>
                  </a:lnTo>
                  <a:cubicBezTo>
                    <a:pt x="2343625" y="1682071"/>
                    <a:pt x="2323759" y="1701936"/>
                    <a:pt x="2299253" y="1701936"/>
                  </a:cubicBezTo>
                  <a:lnTo>
                    <a:pt x="44372" y="1701936"/>
                  </a:lnTo>
                  <a:cubicBezTo>
                    <a:pt x="19866" y="1701936"/>
                    <a:pt x="0" y="1682071"/>
                    <a:pt x="0" y="1657565"/>
                  </a:cubicBezTo>
                  <a:lnTo>
                    <a:pt x="0" y="44372"/>
                  </a:lnTo>
                  <a:cubicBezTo>
                    <a:pt x="0" y="19866"/>
                    <a:pt x="19866" y="0"/>
                    <a:pt x="44372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343625" cy="17590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1028700" y="1808572"/>
            <a:ext cx="11672718" cy="3455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58" lvl="1" indent="-259079" algn="l">
              <a:lnSpc>
                <a:spcPts val="2783"/>
              </a:lnSpc>
              <a:buFont typeface="Arial"/>
              <a:buChar char="•"/>
            </a:pPr>
            <a:r>
              <a:rPr lang="en-US" sz="23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Inclusión del logotipo de la APBC en ropa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132322" y="5076824"/>
            <a:ext cx="11879077" cy="12155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FOTOGRAFÍA DE LA PRENDA DONDE APAREZCA EL LOGOTIPO DE LA APBC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PLATINO I 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2549450"/>
            <a:ext cx="8898449" cy="6462040"/>
            <a:chOff x="0" y="0"/>
            <a:chExt cx="2343625" cy="170193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43625" cy="1701936"/>
            </a:xfrm>
            <a:custGeom>
              <a:avLst/>
              <a:gdLst/>
              <a:ahLst/>
              <a:cxnLst/>
              <a:rect l="l" t="t" r="r" b="b"/>
              <a:pathLst>
                <a:path w="2343625" h="1701936">
                  <a:moveTo>
                    <a:pt x="44372" y="0"/>
                  </a:moveTo>
                  <a:lnTo>
                    <a:pt x="2299253" y="0"/>
                  </a:lnTo>
                  <a:cubicBezTo>
                    <a:pt x="2323759" y="0"/>
                    <a:pt x="2343625" y="19866"/>
                    <a:pt x="2343625" y="44372"/>
                  </a:cubicBezTo>
                  <a:lnTo>
                    <a:pt x="2343625" y="1657565"/>
                  </a:lnTo>
                  <a:cubicBezTo>
                    <a:pt x="2343625" y="1682071"/>
                    <a:pt x="2323759" y="1701936"/>
                    <a:pt x="2299253" y="1701936"/>
                  </a:cubicBezTo>
                  <a:lnTo>
                    <a:pt x="44372" y="1701936"/>
                  </a:lnTo>
                  <a:cubicBezTo>
                    <a:pt x="19866" y="1701936"/>
                    <a:pt x="0" y="1682071"/>
                    <a:pt x="0" y="1657565"/>
                  </a:cubicBezTo>
                  <a:lnTo>
                    <a:pt x="0" y="44372"/>
                  </a:lnTo>
                  <a:cubicBezTo>
                    <a:pt x="0" y="19866"/>
                    <a:pt x="19866" y="0"/>
                    <a:pt x="44372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343625" cy="17590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0373028" y="2732510"/>
            <a:ext cx="6278980" cy="6278980"/>
          </a:xfrm>
          <a:custGeom>
            <a:avLst/>
            <a:gdLst/>
            <a:ahLst/>
            <a:cxnLst/>
            <a:rect l="l" t="t" r="r" b="b"/>
            <a:pathLst>
              <a:path w="6278980" h="6278980">
                <a:moveTo>
                  <a:pt x="0" y="0"/>
                </a:moveTo>
                <a:lnTo>
                  <a:pt x="6278980" y="0"/>
                </a:lnTo>
                <a:lnTo>
                  <a:pt x="6278980" y="6278980"/>
                </a:lnTo>
                <a:lnTo>
                  <a:pt x="0" y="62789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9" name="TextBox 9"/>
          <p:cNvSpPr txBox="1"/>
          <p:nvPr/>
        </p:nvSpPr>
        <p:spPr>
          <a:xfrm>
            <a:off x="1028700" y="1808572"/>
            <a:ext cx="14173820" cy="6979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58" lvl="1" indent="-259079" algn="l">
              <a:lnSpc>
                <a:spcPts val="2783"/>
              </a:lnSpc>
              <a:buFont typeface="Arial"/>
              <a:buChar char="•"/>
            </a:pPr>
            <a:r>
              <a:rPr lang="en-US" sz="23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Difusión en redes sociales de la actividad con mención expresa del patrocinio de la APBC</a:t>
            </a:r>
          </a:p>
          <a:p>
            <a:pPr algn="l">
              <a:lnSpc>
                <a:spcPts val="2783"/>
              </a:lnSpc>
            </a:pPr>
            <a:endParaRPr lang="en-US" sz="2399" b="1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735877" y="5076825"/>
            <a:ext cx="7484095" cy="5999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CAPTURA/S DE PANTALLA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0660396" y="3011388"/>
            <a:ext cx="4813102" cy="4812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22"/>
              </a:lnSpc>
            </a:pPr>
            <a:r>
              <a:rPr lang="en-US" sz="2802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LINK/LINKS A RRSS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PLATINO I 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2858988"/>
            <a:ext cx="8898449" cy="6152501"/>
            <a:chOff x="0" y="0"/>
            <a:chExt cx="2343625" cy="162041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43625" cy="1620412"/>
            </a:xfrm>
            <a:custGeom>
              <a:avLst/>
              <a:gdLst/>
              <a:ahLst/>
              <a:cxnLst/>
              <a:rect l="l" t="t" r="r" b="b"/>
              <a:pathLst>
                <a:path w="2343625" h="1620412">
                  <a:moveTo>
                    <a:pt x="44372" y="0"/>
                  </a:moveTo>
                  <a:lnTo>
                    <a:pt x="2299253" y="0"/>
                  </a:lnTo>
                  <a:cubicBezTo>
                    <a:pt x="2323759" y="0"/>
                    <a:pt x="2343625" y="19866"/>
                    <a:pt x="2343625" y="44372"/>
                  </a:cubicBezTo>
                  <a:lnTo>
                    <a:pt x="2343625" y="1576040"/>
                  </a:lnTo>
                  <a:cubicBezTo>
                    <a:pt x="2343625" y="1600546"/>
                    <a:pt x="2323759" y="1620412"/>
                    <a:pt x="2299253" y="1620412"/>
                  </a:cubicBezTo>
                  <a:lnTo>
                    <a:pt x="44372" y="1620412"/>
                  </a:lnTo>
                  <a:cubicBezTo>
                    <a:pt x="19866" y="1620412"/>
                    <a:pt x="0" y="1600546"/>
                    <a:pt x="0" y="1576040"/>
                  </a:cubicBezTo>
                  <a:lnTo>
                    <a:pt x="0" y="44372"/>
                  </a:lnTo>
                  <a:cubicBezTo>
                    <a:pt x="0" y="19866"/>
                    <a:pt x="19866" y="0"/>
                    <a:pt x="44372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343625" cy="167756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0373028" y="2732510"/>
            <a:ext cx="6278980" cy="6278980"/>
          </a:xfrm>
          <a:custGeom>
            <a:avLst/>
            <a:gdLst/>
            <a:ahLst/>
            <a:cxnLst/>
            <a:rect l="l" t="t" r="r" b="b"/>
            <a:pathLst>
              <a:path w="6278980" h="6278980">
                <a:moveTo>
                  <a:pt x="0" y="0"/>
                </a:moveTo>
                <a:lnTo>
                  <a:pt x="6278980" y="0"/>
                </a:lnTo>
                <a:lnTo>
                  <a:pt x="6278980" y="6278980"/>
                </a:lnTo>
                <a:lnTo>
                  <a:pt x="0" y="62789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9" name="TextBox 9"/>
          <p:cNvSpPr txBox="1"/>
          <p:nvPr/>
        </p:nvSpPr>
        <p:spPr>
          <a:xfrm>
            <a:off x="1028700" y="1808572"/>
            <a:ext cx="16230600" cy="10504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58" lvl="1" indent="-259079" algn="l">
              <a:lnSpc>
                <a:spcPts val="2783"/>
              </a:lnSpc>
              <a:buFont typeface="Arial"/>
              <a:buChar char="•"/>
            </a:pPr>
            <a:r>
              <a:rPr lang="en-US" sz="23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Difusión de la actividad o proyecto en la página web de la asociación con mención expresa del patrocinio de la APBC</a:t>
            </a:r>
          </a:p>
          <a:p>
            <a:pPr algn="l">
              <a:lnSpc>
                <a:spcPts val="2783"/>
              </a:lnSpc>
            </a:pPr>
            <a:endParaRPr lang="en-US" sz="2399" b="1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735877" y="5076825"/>
            <a:ext cx="7484095" cy="24723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CAPTURA/S DE PANTALLA DE LA PÁGINA WEB DONDE APAREZCA LA MENCIÓN EXPRESA AL PATROCINIO DE LA APBC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0660396" y="3011388"/>
            <a:ext cx="5646404" cy="467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922"/>
              </a:lnSpc>
            </a:pPr>
            <a:r>
              <a:rPr lang="en-US" sz="28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LINK/LINKS A LA WEB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PLATINO I 2026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4545659" cy="24384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438400"/>
            </a:xfrm>
            <a:custGeom>
              <a:avLst/>
              <a:gdLst/>
              <a:ahLst/>
              <a:cxnLst/>
              <a:rect l="l" t="t" r="r" b="b"/>
              <a:pathLst>
                <a:path w="4545659" h="2438400">
                  <a:moveTo>
                    <a:pt x="0" y="0"/>
                  </a:moveTo>
                  <a:lnTo>
                    <a:pt x="4545659" y="0"/>
                  </a:lnTo>
                  <a:lnTo>
                    <a:pt x="4545659" y="2438400"/>
                  </a:lnTo>
                  <a:lnTo>
                    <a:pt x="0" y="243840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545659" cy="2495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2549450"/>
            <a:ext cx="8898449" cy="6462040"/>
            <a:chOff x="0" y="0"/>
            <a:chExt cx="2343625" cy="170193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43625" cy="1701936"/>
            </a:xfrm>
            <a:custGeom>
              <a:avLst/>
              <a:gdLst/>
              <a:ahLst/>
              <a:cxnLst/>
              <a:rect l="l" t="t" r="r" b="b"/>
              <a:pathLst>
                <a:path w="2343625" h="1701936">
                  <a:moveTo>
                    <a:pt x="44372" y="0"/>
                  </a:moveTo>
                  <a:lnTo>
                    <a:pt x="2299253" y="0"/>
                  </a:lnTo>
                  <a:cubicBezTo>
                    <a:pt x="2323759" y="0"/>
                    <a:pt x="2343625" y="19866"/>
                    <a:pt x="2343625" y="44372"/>
                  </a:cubicBezTo>
                  <a:lnTo>
                    <a:pt x="2343625" y="1657565"/>
                  </a:lnTo>
                  <a:cubicBezTo>
                    <a:pt x="2343625" y="1682071"/>
                    <a:pt x="2323759" y="1701936"/>
                    <a:pt x="2299253" y="1701936"/>
                  </a:cubicBezTo>
                  <a:lnTo>
                    <a:pt x="44372" y="1701936"/>
                  </a:lnTo>
                  <a:cubicBezTo>
                    <a:pt x="19866" y="1701936"/>
                    <a:pt x="0" y="1682071"/>
                    <a:pt x="0" y="1657565"/>
                  </a:cubicBezTo>
                  <a:lnTo>
                    <a:pt x="0" y="44372"/>
                  </a:lnTo>
                  <a:cubicBezTo>
                    <a:pt x="0" y="19866"/>
                    <a:pt x="19866" y="0"/>
                    <a:pt x="44372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343625" cy="17590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00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0373028" y="2732510"/>
            <a:ext cx="6278980" cy="6278980"/>
          </a:xfrm>
          <a:custGeom>
            <a:avLst/>
            <a:gdLst/>
            <a:ahLst/>
            <a:cxnLst/>
            <a:rect l="l" t="t" r="r" b="b"/>
            <a:pathLst>
              <a:path w="6278980" h="6278980">
                <a:moveTo>
                  <a:pt x="0" y="0"/>
                </a:moveTo>
                <a:lnTo>
                  <a:pt x="6278980" y="0"/>
                </a:lnTo>
                <a:lnTo>
                  <a:pt x="6278980" y="6278980"/>
                </a:lnTo>
                <a:lnTo>
                  <a:pt x="0" y="62789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9" name="TextBox 9"/>
          <p:cNvSpPr txBox="1"/>
          <p:nvPr/>
        </p:nvSpPr>
        <p:spPr>
          <a:xfrm>
            <a:off x="1028700" y="1499033"/>
            <a:ext cx="15782169" cy="10504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58" lvl="1" indent="-259079" algn="l">
              <a:lnSpc>
                <a:spcPts val="2783"/>
              </a:lnSpc>
              <a:buFont typeface="Arial"/>
              <a:buChar char="•"/>
            </a:pPr>
            <a:r>
              <a:rPr lang="en-US" sz="2399" b="1">
                <a:solidFill>
                  <a:srgbClr val="497EA8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Publicación en un medio de comunicación digital de la noticia de la actividad o proyecto con mención expresa al patrocinio de la APBC</a:t>
            </a:r>
          </a:p>
          <a:p>
            <a:pPr algn="l">
              <a:lnSpc>
                <a:spcPts val="2783"/>
              </a:lnSpc>
            </a:pPr>
            <a:endParaRPr lang="en-US" sz="2399" b="1">
              <a:solidFill>
                <a:srgbClr val="497EA8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735877" y="5076825"/>
            <a:ext cx="7484095" cy="24723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2"/>
              </a:lnSpc>
            </a:pPr>
            <a:r>
              <a:rPr lang="en-US" sz="3502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CAPTURA/S DE PANTALLA DE LA NOTICIA PUBLICADA DONDE APAREZCA LA MENCIÓN AL PATROCINIO DE LA APBC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0782554" y="2963616"/>
            <a:ext cx="5459928" cy="9765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22"/>
              </a:lnSpc>
            </a:pPr>
            <a:r>
              <a:rPr lang="en-US" sz="2802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AÑADIR LINK/LINKS A LA NOTICIA/S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2117040" y="869305"/>
            <a:ext cx="6170960" cy="356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643"/>
              </a:lnSpc>
              <a:spcBef>
                <a:spcPct val="0"/>
              </a:spcBef>
            </a:pPr>
            <a:r>
              <a:rPr lang="en-US" sz="2591" b="1">
                <a:solidFill>
                  <a:srgbClr val="073C72"/>
                </a:solidFill>
                <a:latin typeface="Roboto Bold"/>
                <a:ea typeface="Roboto Bold"/>
                <a:cs typeface="Roboto Bold"/>
                <a:sym typeface="Roboto Bold"/>
              </a:rPr>
              <a:t>PATROCINIO PLATINO I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497</Words>
  <Application>Microsoft Office PowerPoint</Application>
  <PresentationFormat>Personalizado</PresentationFormat>
  <Paragraphs>54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Calibri</vt:lpstr>
      <vt:lpstr>Roboto Bold</vt:lpstr>
      <vt:lpstr>Open Sans Bold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Memoria de justificación PLATINO</dc:title>
  <cp:lastModifiedBy>Raquel Boy Prieto</cp:lastModifiedBy>
  <cp:revision>3</cp:revision>
  <dcterms:created xsi:type="dcterms:W3CDTF">2006-08-16T00:00:00Z</dcterms:created>
  <dcterms:modified xsi:type="dcterms:W3CDTF">2026-02-09T09:20:38Z</dcterms:modified>
  <dc:identifier>DAG-3cqIrCU</dc:identifier>
</cp:coreProperties>
</file>