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8288000" cy="10287000"/>
  <p:notesSz cx="6858000" cy="9144000"/>
  <p:embeddedFontLst>
    <p:embeddedFont>
      <p:font typeface="Open Sans Bold" panose="020B0604020202020204" charset="0"/>
      <p:regular r:id="rId11"/>
    </p:embeddedFont>
    <p:embeddedFont>
      <p:font typeface="Roboto Bold" panose="020B0604020202020204" charset="0"/>
      <p:regular r:id="rId1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52" d="100"/>
          <a:sy n="52" d="100"/>
        </p:scale>
        <p:origin x="850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14350" y="514350"/>
            <a:ext cx="17259300" cy="9258300"/>
            <a:chOff x="0" y="0"/>
            <a:chExt cx="4545659" cy="24384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45659" cy="2438400"/>
            </a:xfrm>
            <a:custGeom>
              <a:avLst/>
              <a:gdLst/>
              <a:ahLst/>
              <a:cxnLst/>
              <a:rect l="l" t="t" r="r" b="b"/>
              <a:pathLst>
                <a:path w="4545659" h="2438400">
                  <a:moveTo>
                    <a:pt x="0" y="0"/>
                  </a:moveTo>
                  <a:lnTo>
                    <a:pt x="4545659" y="0"/>
                  </a:lnTo>
                  <a:lnTo>
                    <a:pt x="4545659" y="2438400"/>
                  </a:lnTo>
                  <a:lnTo>
                    <a:pt x="0" y="2438400"/>
                  </a:lnTo>
                  <a:close/>
                </a:path>
              </a:pathLst>
            </a:custGeom>
            <a:solidFill>
              <a:srgbClr val="F6F6F6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57150"/>
              <a:ext cx="4545659" cy="24955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00"/>
                </a:lnSpc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>
            <a:off x="1643885" y="1028700"/>
            <a:ext cx="3076561" cy="1916214"/>
          </a:xfrm>
          <a:custGeom>
            <a:avLst/>
            <a:gdLst/>
            <a:ahLst/>
            <a:cxnLst/>
            <a:rect l="l" t="t" r="r" b="b"/>
            <a:pathLst>
              <a:path w="3076561" h="1916214">
                <a:moveTo>
                  <a:pt x="0" y="0"/>
                </a:moveTo>
                <a:lnTo>
                  <a:pt x="3076560" y="0"/>
                </a:lnTo>
                <a:lnTo>
                  <a:pt x="3076560" y="1916214"/>
                </a:lnTo>
                <a:lnTo>
                  <a:pt x="0" y="191621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ES"/>
          </a:p>
        </p:txBody>
      </p:sp>
      <p:sp>
        <p:nvSpPr>
          <p:cNvPr id="6" name="TextBox 6"/>
          <p:cNvSpPr txBox="1"/>
          <p:nvPr/>
        </p:nvSpPr>
        <p:spPr>
          <a:xfrm>
            <a:off x="1643885" y="3859371"/>
            <a:ext cx="14294471" cy="15525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2599"/>
              </a:lnSpc>
            </a:pPr>
            <a:r>
              <a:rPr lang="en-US" sz="9000" b="1">
                <a:solidFill>
                  <a:srgbClr val="1800AD"/>
                </a:solidFill>
                <a:latin typeface="Roboto Bold"/>
                <a:ea typeface="Roboto Bold"/>
                <a:cs typeface="Roboto Bold"/>
                <a:sym typeface="Roboto Bold"/>
              </a:rPr>
              <a:t>Memoria de justificación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643885" y="5010309"/>
            <a:ext cx="18355153" cy="12363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0080"/>
              </a:lnSpc>
            </a:pPr>
            <a:r>
              <a:rPr lang="en-US" sz="7200" b="1">
                <a:solidFill>
                  <a:srgbClr val="497EA8"/>
                </a:solidFill>
                <a:latin typeface="Roboto Bold"/>
                <a:ea typeface="Roboto Bold"/>
                <a:cs typeface="Roboto Bold"/>
                <a:sym typeface="Roboto Bold"/>
              </a:rPr>
              <a:t>de la contraprestación publicitaria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5822986" y="6103811"/>
            <a:ext cx="16061689" cy="18956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4295"/>
              </a:lnSpc>
              <a:spcBef>
                <a:spcPct val="0"/>
              </a:spcBef>
            </a:pPr>
            <a:r>
              <a:rPr lang="en-US" sz="14015" b="1">
                <a:solidFill>
                  <a:srgbClr val="004EA2"/>
                </a:solidFill>
                <a:latin typeface="Roboto Bold"/>
                <a:ea typeface="Roboto Bold"/>
                <a:cs typeface="Roboto Bold"/>
                <a:sym typeface="Roboto Bold"/>
              </a:rPr>
              <a:t>2026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12117040" y="869305"/>
            <a:ext cx="6170960" cy="3568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2643"/>
              </a:lnSpc>
              <a:spcBef>
                <a:spcPct val="0"/>
              </a:spcBef>
            </a:pPr>
            <a:r>
              <a:rPr lang="en-US" sz="2591" b="1">
                <a:solidFill>
                  <a:srgbClr val="073C72"/>
                </a:solidFill>
                <a:latin typeface="Roboto Bold"/>
                <a:ea typeface="Roboto Bold"/>
                <a:cs typeface="Roboto Bold"/>
                <a:sym typeface="Roboto Bold"/>
              </a:rPr>
              <a:t>PATROCINIO PLATA I 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14350" y="514350"/>
            <a:ext cx="17259300" cy="9258300"/>
            <a:chOff x="0" y="0"/>
            <a:chExt cx="4545659" cy="24384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45659" cy="2438400"/>
            </a:xfrm>
            <a:custGeom>
              <a:avLst/>
              <a:gdLst/>
              <a:ahLst/>
              <a:cxnLst/>
              <a:rect l="l" t="t" r="r" b="b"/>
              <a:pathLst>
                <a:path w="4545659" h="2438400">
                  <a:moveTo>
                    <a:pt x="0" y="0"/>
                  </a:moveTo>
                  <a:lnTo>
                    <a:pt x="4545659" y="0"/>
                  </a:lnTo>
                  <a:lnTo>
                    <a:pt x="4545659" y="2438400"/>
                  </a:lnTo>
                  <a:lnTo>
                    <a:pt x="0" y="2438400"/>
                  </a:lnTo>
                  <a:close/>
                </a:path>
              </a:pathLst>
            </a:custGeom>
            <a:solidFill>
              <a:srgbClr val="F6F6F6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57150"/>
              <a:ext cx="4545659" cy="24955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00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1484642" y="1343340"/>
            <a:ext cx="14294471" cy="15525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2599"/>
              </a:lnSpc>
            </a:pPr>
            <a:r>
              <a:rPr lang="en-US" sz="9000" b="1">
                <a:solidFill>
                  <a:srgbClr val="1800AD"/>
                </a:solidFill>
                <a:latin typeface="Roboto Bold"/>
                <a:ea typeface="Roboto Bold"/>
                <a:cs typeface="Roboto Bold"/>
                <a:sym typeface="Roboto Bold"/>
              </a:rPr>
              <a:t>Índice</a:t>
            </a:r>
          </a:p>
        </p:txBody>
      </p:sp>
      <p:sp>
        <p:nvSpPr>
          <p:cNvPr id="6" name="AutoShape 6"/>
          <p:cNvSpPr/>
          <p:nvPr/>
        </p:nvSpPr>
        <p:spPr>
          <a:xfrm flipV="1">
            <a:off x="5270881" y="1611630"/>
            <a:ext cx="0" cy="6492240"/>
          </a:xfrm>
          <a:prstGeom prst="line">
            <a:avLst/>
          </a:prstGeom>
          <a:ln w="38100" cap="flat">
            <a:solidFill>
              <a:srgbClr val="1800AD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s-ES"/>
          </a:p>
        </p:txBody>
      </p:sp>
      <p:sp>
        <p:nvSpPr>
          <p:cNvPr id="7" name="TextBox 7"/>
          <p:cNvSpPr txBox="1"/>
          <p:nvPr/>
        </p:nvSpPr>
        <p:spPr>
          <a:xfrm>
            <a:off x="5730668" y="3612790"/>
            <a:ext cx="10048445" cy="64935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74979" lvl="1" indent="-237490" algn="l">
              <a:lnSpc>
                <a:spcPts val="2551"/>
              </a:lnSpc>
              <a:buFont typeface="Arial"/>
              <a:buChar char="•"/>
            </a:pPr>
            <a:r>
              <a:rPr lang="en-US" sz="2199" b="1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Inclusión del logotipo de la APC en la cartelería de la actividad o proyecto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5730668" y="4449932"/>
            <a:ext cx="10048445" cy="64935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74979" lvl="1" indent="-237490" algn="l">
              <a:lnSpc>
                <a:spcPts val="2551"/>
              </a:lnSpc>
              <a:buFont typeface="Arial"/>
              <a:buChar char="•"/>
            </a:pPr>
            <a:r>
              <a:rPr lang="en-US" sz="2199" b="1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Difusión en redes sociales de la actividad con mención expresa del patrocinio de la APBC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5730668" y="6061308"/>
            <a:ext cx="10266300" cy="9732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74979" lvl="1" indent="-237490" algn="l">
              <a:lnSpc>
                <a:spcPts val="2551"/>
              </a:lnSpc>
              <a:buFont typeface="Arial"/>
              <a:buChar char="•"/>
            </a:pPr>
            <a:r>
              <a:rPr lang="en-US" sz="2199" b="1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Publicación en un medio de comunicación digital de la noticia de la actividad o proyecto con mención expresa al patrocinio de la APBC</a:t>
            </a:r>
          </a:p>
          <a:p>
            <a:pPr algn="l">
              <a:lnSpc>
                <a:spcPts val="2551"/>
              </a:lnSpc>
            </a:pPr>
            <a:endParaRPr lang="en-US" sz="2199" b="1">
              <a:solidFill>
                <a:srgbClr val="497EA8"/>
              </a:solidFill>
              <a:latin typeface="Open Sans Bold"/>
              <a:ea typeface="Open Sans Bold"/>
              <a:cs typeface="Open Sans Bold"/>
              <a:sym typeface="Open Sans Bold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5730668" y="6977359"/>
            <a:ext cx="7240694" cy="3255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74979" lvl="1" indent="-237490" algn="l">
              <a:lnSpc>
                <a:spcPts val="2551"/>
              </a:lnSpc>
              <a:buFont typeface="Arial"/>
              <a:buChar char="•"/>
            </a:pPr>
            <a:r>
              <a:rPr lang="en-US" sz="2199" b="1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Experiencia y trayectoria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5730668" y="3091602"/>
            <a:ext cx="10048445" cy="3255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74979" lvl="1" indent="-237490" algn="l">
              <a:lnSpc>
                <a:spcPts val="2551"/>
              </a:lnSpc>
              <a:buFont typeface="Arial"/>
              <a:buChar char="•"/>
            </a:pPr>
            <a:r>
              <a:rPr lang="en-US" sz="2199" b="1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Portada de la memoria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2117040" y="869305"/>
            <a:ext cx="6170960" cy="3568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2643"/>
              </a:lnSpc>
              <a:spcBef>
                <a:spcPct val="0"/>
              </a:spcBef>
            </a:pPr>
            <a:r>
              <a:rPr lang="en-US" sz="2591" b="1">
                <a:solidFill>
                  <a:srgbClr val="073C72"/>
                </a:solidFill>
                <a:latin typeface="Roboto Bold"/>
                <a:ea typeface="Roboto Bold"/>
                <a:cs typeface="Roboto Bold"/>
                <a:sym typeface="Roboto Bold"/>
              </a:rPr>
              <a:t>PATROCINIO PLATA I 2026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5730668" y="5248275"/>
            <a:ext cx="10048445" cy="64935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74979" lvl="1" indent="-237490" algn="l">
              <a:lnSpc>
                <a:spcPts val="2551"/>
              </a:lnSpc>
              <a:buFont typeface="Arial"/>
              <a:buChar char="•"/>
            </a:pPr>
            <a:r>
              <a:rPr lang="en-US" sz="2199" b="1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Difusión de la actividad o proyecto en la página web de la asociación con mención expresa del patrocinio de la APBC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14350" y="514350"/>
            <a:ext cx="17259300" cy="9258300"/>
            <a:chOff x="0" y="0"/>
            <a:chExt cx="4545659" cy="24384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45659" cy="2438400"/>
            </a:xfrm>
            <a:custGeom>
              <a:avLst/>
              <a:gdLst/>
              <a:ahLst/>
              <a:cxnLst/>
              <a:rect l="l" t="t" r="r" b="b"/>
              <a:pathLst>
                <a:path w="4545659" h="2438400">
                  <a:moveTo>
                    <a:pt x="0" y="0"/>
                  </a:moveTo>
                  <a:lnTo>
                    <a:pt x="4545659" y="0"/>
                  </a:lnTo>
                  <a:lnTo>
                    <a:pt x="4545659" y="2438400"/>
                  </a:lnTo>
                  <a:lnTo>
                    <a:pt x="0" y="2438400"/>
                  </a:lnTo>
                  <a:close/>
                </a:path>
              </a:pathLst>
            </a:custGeom>
            <a:solidFill>
              <a:srgbClr val="F6F6F6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57150"/>
              <a:ext cx="4545659" cy="24955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00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028700" y="1530298"/>
            <a:ext cx="16230600" cy="6143555"/>
            <a:chOff x="0" y="0"/>
            <a:chExt cx="4274726" cy="1618056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274726" cy="1618056"/>
            </a:xfrm>
            <a:custGeom>
              <a:avLst/>
              <a:gdLst/>
              <a:ahLst/>
              <a:cxnLst/>
              <a:rect l="l" t="t" r="r" b="b"/>
              <a:pathLst>
                <a:path w="4274726" h="1618056">
                  <a:moveTo>
                    <a:pt x="24327" y="0"/>
                  </a:moveTo>
                  <a:lnTo>
                    <a:pt x="4250399" y="0"/>
                  </a:lnTo>
                  <a:cubicBezTo>
                    <a:pt x="4263834" y="0"/>
                    <a:pt x="4274726" y="10891"/>
                    <a:pt x="4274726" y="24327"/>
                  </a:cubicBezTo>
                  <a:lnTo>
                    <a:pt x="4274726" y="1593729"/>
                  </a:lnTo>
                  <a:cubicBezTo>
                    <a:pt x="4274726" y="1607164"/>
                    <a:pt x="4263834" y="1618056"/>
                    <a:pt x="4250399" y="1618056"/>
                  </a:cubicBezTo>
                  <a:lnTo>
                    <a:pt x="24327" y="1618056"/>
                  </a:lnTo>
                  <a:cubicBezTo>
                    <a:pt x="10891" y="1618056"/>
                    <a:pt x="0" y="1607164"/>
                    <a:pt x="0" y="1593729"/>
                  </a:cubicBezTo>
                  <a:lnTo>
                    <a:pt x="0" y="24327"/>
                  </a:lnTo>
                  <a:cubicBezTo>
                    <a:pt x="0" y="10891"/>
                    <a:pt x="10891" y="0"/>
                    <a:pt x="24327" y="0"/>
                  </a:cubicBezTo>
                  <a:close/>
                </a:path>
              </a:pathLst>
            </a:custGeom>
            <a:solidFill>
              <a:srgbClr val="D9D9D9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57150"/>
              <a:ext cx="4274726" cy="167520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00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3767303" y="3739188"/>
            <a:ext cx="10753394" cy="59996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02"/>
              </a:lnSpc>
            </a:pPr>
            <a:r>
              <a:rPr lang="en-US" sz="3502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AÑADIR FOTOGRAFÍA Y LOGO DE LA ASOCIACIÓN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1229854" y="7705725"/>
            <a:ext cx="14294471" cy="15525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2599"/>
              </a:lnSpc>
            </a:pPr>
            <a:r>
              <a:rPr lang="en-US" sz="9000" b="1">
                <a:solidFill>
                  <a:srgbClr val="1800AD"/>
                </a:solidFill>
                <a:latin typeface="Roboto Bold"/>
                <a:ea typeface="Roboto Bold"/>
                <a:cs typeface="Roboto Bold"/>
                <a:sym typeface="Roboto Bold"/>
              </a:rPr>
              <a:t>Nombre de la asociación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2117040" y="869305"/>
            <a:ext cx="6170960" cy="3568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2643"/>
              </a:lnSpc>
              <a:spcBef>
                <a:spcPct val="0"/>
              </a:spcBef>
            </a:pPr>
            <a:r>
              <a:rPr lang="en-US" sz="2591" b="1">
                <a:solidFill>
                  <a:srgbClr val="073C72"/>
                </a:solidFill>
                <a:latin typeface="Roboto Bold"/>
                <a:ea typeface="Roboto Bold"/>
                <a:cs typeface="Roboto Bold"/>
                <a:sym typeface="Roboto Bold"/>
              </a:rPr>
              <a:t>PATROCINIO PLATA I 2026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14350" y="514350"/>
            <a:ext cx="17259300" cy="9258300"/>
            <a:chOff x="0" y="0"/>
            <a:chExt cx="4545659" cy="24384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45659" cy="2438400"/>
            </a:xfrm>
            <a:custGeom>
              <a:avLst/>
              <a:gdLst/>
              <a:ahLst/>
              <a:cxnLst/>
              <a:rect l="l" t="t" r="r" b="b"/>
              <a:pathLst>
                <a:path w="4545659" h="2438400">
                  <a:moveTo>
                    <a:pt x="0" y="0"/>
                  </a:moveTo>
                  <a:lnTo>
                    <a:pt x="4545659" y="0"/>
                  </a:lnTo>
                  <a:lnTo>
                    <a:pt x="4545659" y="2438400"/>
                  </a:lnTo>
                  <a:lnTo>
                    <a:pt x="0" y="2438400"/>
                  </a:lnTo>
                  <a:close/>
                </a:path>
              </a:pathLst>
            </a:custGeom>
            <a:solidFill>
              <a:srgbClr val="F6F6F6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57150"/>
              <a:ext cx="4545659" cy="24955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00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028700" y="2549449"/>
            <a:ext cx="16744950" cy="6868245"/>
            <a:chOff x="0" y="0"/>
            <a:chExt cx="2343625" cy="1701936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343625" cy="1701936"/>
            </a:xfrm>
            <a:custGeom>
              <a:avLst/>
              <a:gdLst/>
              <a:ahLst/>
              <a:cxnLst/>
              <a:rect l="l" t="t" r="r" b="b"/>
              <a:pathLst>
                <a:path w="2343625" h="1701936">
                  <a:moveTo>
                    <a:pt x="44372" y="0"/>
                  </a:moveTo>
                  <a:lnTo>
                    <a:pt x="2299253" y="0"/>
                  </a:lnTo>
                  <a:cubicBezTo>
                    <a:pt x="2323759" y="0"/>
                    <a:pt x="2343625" y="19866"/>
                    <a:pt x="2343625" y="44372"/>
                  </a:cubicBezTo>
                  <a:lnTo>
                    <a:pt x="2343625" y="1657565"/>
                  </a:lnTo>
                  <a:cubicBezTo>
                    <a:pt x="2343625" y="1682071"/>
                    <a:pt x="2323759" y="1701936"/>
                    <a:pt x="2299253" y="1701936"/>
                  </a:cubicBezTo>
                  <a:lnTo>
                    <a:pt x="44372" y="1701936"/>
                  </a:lnTo>
                  <a:cubicBezTo>
                    <a:pt x="19866" y="1701936"/>
                    <a:pt x="0" y="1682071"/>
                    <a:pt x="0" y="1657565"/>
                  </a:cubicBezTo>
                  <a:lnTo>
                    <a:pt x="0" y="44372"/>
                  </a:lnTo>
                  <a:cubicBezTo>
                    <a:pt x="0" y="19866"/>
                    <a:pt x="19866" y="0"/>
                    <a:pt x="44372" y="0"/>
                  </a:cubicBezTo>
                  <a:close/>
                </a:path>
              </a:pathLst>
            </a:custGeom>
            <a:solidFill>
              <a:srgbClr val="D9D9D9"/>
            </a:solidFill>
          </p:spPr>
          <p:txBody>
            <a:bodyPr/>
            <a:lstStyle/>
            <a:p>
              <a:endParaRPr lang="es-ES" dirty="0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57150"/>
              <a:ext cx="2343625" cy="175908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00"/>
                </a:lnSpc>
              </a:pPr>
              <a:endParaRPr/>
            </a:p>
          </p:txBody>
        </p:sp>
      </p:grpSp>
      <p:sp>
        <p:nvSpPr>
          <p:cNvPr id="9" name="TextBox 9"/>
          <p:cNvSpPr txBox="1"/>
          <p:nvPr/>
        </p:nvSpPr>
        <p:spPr>
          <a:xfrm>
            <a:off x="1028700" y="1808572"/>
            <a:ext cx="13677900" cy="35907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518158" lvl="1" indent="-259079" algn="l">
              <a:lnSpc>
                <a:spcPts val="2783"/>
              </a:lnSpc>
              <a:buFont typeface="Arial"/>
              <a:buChar char="•"/>
            </a:pPr>
            <a:r>
              <a:rPr lang="en-US" sz="2399" b="1" dirty="0" err="1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Inclusión</a:t>
            </a:r>
            <a:r>
              <a:rPr lang="en-US" sz="2399" b="1" dirty="0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del </a:t>
            </a:r>
            <a:r>
              <a:rPr lang="en-US" sz="2399" b="1" dirty="0" err="1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logotipo</a:t>
            </a:r>
            <a:r>
              <a:rPr lang="en-US" sz="2399" b="1" dirty="0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de la APBC en la </a:t>
            </a:r>
            <a:r>
              <a:rPr lang="en-US" sz="2399" b="1" dirty="0" err="1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cartelería</a:t>
            </a:r>
            <a:r>
              <a:rPr lang="en-US" sz="2399" b="1" dirty="0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de la </a:t>
            </a:r>
            <a:r>
              <a:rPr lang="en-US" sz="2399" b="1" dirty="0" err="1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actividad</a:t>
            </a:r>
            <a:r>
              <a:rPr lang="en-US" sz="2399" b="1" dirty="0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o </a:t>
            </a:r>
            <a:r>
              <a:rPr lang="en-US" sz="2399" b="1" dirty="0" err="1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proyecto</a:t>
            </a:r>
            <a:endParaRPr lang="en-US" sz="2399" b="1" dirty="0">
              <a:solidFill>
                <a:srgbClr val="497EA8"/>
              </a:solidFill>
              <a:latin typeface="Open Sans Bold"/>
              <a:ea typeface="Open Sans Bold"/>
              <a:cs typeface="Open Sans Bold"/>
              <a:sym typeface="Open Sans Bold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3852161" y="4914900"/>
            <a:ext cx="10583677" cy="121558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902"/>
              </a:lnSpc>
            </a:pPr>
            <a:r>
              <a:rPr lang="en-US" sz="3502" b="1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AÑADIR FOTOGRAFÍA DEL CARTEL DONDE SE VEA EL LOGOTIPO DE LA APBC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2117040" y="869305"/>
            <a:ext cx="6170960" cy="3568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2643"/>
              </a:lnSpc>
              <a:spcBef>
                <a:spcPct val="0"/>
              </a:spcBef>
            </a:pPr>
            <a:r>
              <a:rPr lang="en-US" sz="2591" b="1">
                <a:solidFill>
                  <a:srgbClr val="073C72"/>
                </a:solidFill>
                <a:latin typeface="Roboto Bold"/>
                <a:ea typeface="Roboto Bold"/>
                <a:cs typeface="Roboto Bold"/>
                <a:sym typeface="Roboto Bold"/>
              </a:rPr>
              <a:t>PATROCINIO PLATA I 2026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14350" y="514350"/>
            <a:ext cx="17259300" cy="9258300"/>
            <a:chOff x="0" y="0"/>
            <a:chExt cx="4545659" cy="24384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45659" cy="2438400"/>
            </a:xfrm>
            <a:custGeom>
              <a:avLst/>
              <a:gdLst/>
              <a:ahLst/>
              <a:cxnLst/>
              <a:rect l="l" t="t" r="r" b="b"/>
              <a:pathLst>
                <a:path w="4545659" h="2438400">
                  <a:moveTo>
                    <a:pt x="0" y="0"/>
                  </a:moveTo>
                  <a:lnTo>
                    <a:pt x="4545659" y="0"/>
                  </a:lnTo>
                  <a:lnTo>
                    <a:pt x="4545659" y="2438400"/>
                  </a:lnTo>
                  <a:lnTo>
                    <a:pt x="0" y="2438400"/>
                  </a:lnTo>
                  <a:close/>
                </a:path>
              </a:pathLst>
            </a:custGeom>
            <a:solidFill>
              <a:srgbClr val="F6F6F6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57150"/>
              <a:ext cx="4545659" cy="24955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00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028700" y="2549450"/>
            <a:ext cx="8898449" cy="6462040"/>
            <a:chOff x="0" y="0"/>
            <a:chExt cx="2343625" cy="1701936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343625" cy="1701936"/>
            </a:xfrm>
            <a:custGeom>
              <a:avLst/>
              <a:gdLst/>
              <a:ahLst/>
              <a:cxnLst/>
              <a:rect l="l" t="t" r="r" b="b"/>
              <a:pathLst>
                <a:path w="2343625" h="1701936">
                  <a:moveTo>
                    <a:pt x="44372" y="0"/>
                  </a:moveTo>
                  <a:lnTo>
                    <a:pt x="2299253" y="0"/>
                  </a:lnTo>
                  <a:cubicBezTo>
                    <a:pt x="2323759" y="0"/>
                    <a:pt x="2343625" y="19866"/>
                    <a:pt x="2343625" y="44372"/>
                  </a:cubicBezTo>
                  <a:lnTo>
                    <a:pt x="2343625" y="1657565"/>
                  </a:lnTo>
                  <a:cubicBezTo>
                    <a:pt x="2343625" y="1682071"/>
                    <a:pt x="2323759" y="1701936"/>
                    <a:pt x="2299253" y="1701936"/>
                  </a:cubicBezTo>
                  <a:lnTo>
                    <a:pt x="44372" y="1701936"/>
                  </a:lnTo>
                  <a:cubicBezTo>
                    <a:pt x="19866" y="1701936"/>
                    <a:pt x="0" y="1682071"/>
                    <a:pt x="0" y="1657565"/>
                  </a:cubicBezTo>
                  <a:lnTo>
                    <a:pt x="0" y="44372"/>
                  </a:lnTo>
                  <a:cubicBezTo>
                    <a:pt x="0" y="19866"/>
                    <a:pt x="19866" y="0"/>
                    <a:pt x="44372" y="0"/>
                  </a:cubicBezTo>
                  <a:close/>
                </a:path>
              </a:pathLst>
            </a:custGeom>
            <a:solidFill>
              <a:srgbClr val="D9D9D9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57150"/>
              <a:ext cx="2343625" cy="175908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00"/>
                </a:lnSpc>
              </a:pPr>
              <a:endParaRPr/>
            </a:p>
          </p:txBody>
        </p:sp>
      </p:grpSp>
      <p:sp>
        <p:nvSpPr>
          <p:cNvPr id="8" name="Freeform 8"/>
          <p:cNvSpPr/>
          <p:nvPr/>
        </p:nvSpPr>
        <p:spPr>
          <a:xfrm>
            <a:off x="10373028" y="2732510"/>
            <a:ext cx="6278980" cy="6278980"/>
          </a:xfrm>
          <a:custGeom>
            <a:avLst/>
            <a:gdLst/>
            <a:ahLst/>
            <a:cxnLst/>
            <a:rect l="l" t="t" r="r" b="b"/>
            <a:pathLst>
              <a:path w="6278980" h="6278980">
                <a:moveTo>
                  <a:pt x="0" y="0"/>
                </a:moveTo>
                <a:lnTo>
                  <a:pt x="6278980" y="0"/>
                </a:lnTo>
                <a:lnTo>
                  <a:pt x="6278980" y="6278980"/>
                </a:lnTo>
                <a:lnTo>
                  <a:pt x="0" y="627898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ES"/>
          </a:p>
        </p:txBody>
      </p:sp>
      <p:sp>
        <p:nvSpPr>
          <p:cNvPr id="9" name="TextBox 9"/>
          <p:cNvSpPr txBox="1"/>
          <p:nvPr/>
        </p:nvSpPr>
        <p:spPr>
          <a:xfrm>
            <a:off x="1028700" y="1808572"/>
            <a:ext cx="14173820" cy="69799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518158" lvl="1" indent="-259079" algn="l">
              <a:lnSpc>
                <a:spcPts val="2783"/>
              </a:lnSpc>
              <a:buFont typeface="Arial"/>
              <a:buChar char="•"/>
            </a:pPr>
            <a:r>
              <a:rPr lang="en-US" sz="2399" b="1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Difusión en redes sociales de la actividad con mención expresa del patrocinio de la APBC</a:t>
            </a:r>
          </a:p>
          <a:p>
            <a:pPr algn="l">
              <a:lnSpc>
                <a:spcPts val="2783"/>
              </a:lnSpc>
            </a:pPr>
            <a:endParaRPr lang="en-US" sz="2399" b="1">
              <a:solidFill>
                <a:srgbClr val="497EA8"/>
              </a:solidFill>
              <a:latin typeface="Open Sans Bold"/>
              <a:ea typeface="Open Sans Bold"/>
              <a:cs typeface="Open Sans Bold"/>
              <a:sym typeface="Open Sans Bold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1735877" y="5076825"/>
            <a:ext cx="7484095" cy="59996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02"/>
              </a:lnSpc>
            </a:pPr>
            <a:r>
              <a:rPr lang="en-US" sz="3502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AÑADIR CAPTURA/S DE PANTALLA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10660396" y="3011388"/>
            <a:ext cx="4813102" cy="48127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922"/>
              </a:lnSpc>
            </a:pPr>
            <a:r>
              <a:rPr lang="en-US" sz="2802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AÑADIR LINK/LINKS A RRSS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2117040" y="869305"/>
            <a:ext cx="6170960" cy="3568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2643"/>
              </a:lnSpc>
              <a:spcBef>
                <a:spcPct val="0"/>
              </a:spcBef>
            </a:pPr>
            <a:r>
              <a:rPr lang="en-US" sz="2591" b="1">
                <a:solidFill>
                  <a:srgbClr val="073C72"/>
                </a:solidFill>
                <a:latin typeface="Roboto Bold"/>
                <a:ea typeface="Roboto Bold"/>
                <a:cs typeface="Roboto Bold"/>
                <a:sym typeface="Roboto Bold"/>
              </a:rPr>
              <a:t>PATROCINIO PLATA I 2026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14350" y="514350"/>
            <a:ext cx="17259300" cy="9258300"/>
            <a:chOff x="0" y="0"/>
            <a:chExt cx="4545659" cy="24384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45659" cy="2438400"/>
            </a:xfrm>
            <a:custGeom>
              <a:avLst/>
              <a:gdLst/>
              <a:ahLst/>
              <a:cxnLst/>
              <a:rect l="l" t="t" r="r" b="b"/>
              <a:pathLst>
                <a:path w="4545659" h="2438400">
                  <a:moveTo>
                    <a:pt x="0" y="0"/>
                  </a:moveTo>
                  <a:lnTo>
                    <a:pt x="4545659" y="0"/>
                  </a:lnTo>
                  <a:lnTo>
                    <a:pt x="4545659" y="2438400"/>
                  </a:lnTo>
                  <a:lnTo>
                    <a:pt x="0" y="2438400"/>
                  </a:lnTo>
                  <a:close/>
                </a:path>
              </a:pathLst>
            </a:custGeom>
            <a:solidFill>
              <a:srgbClr val="F6F6F6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57150"/>
              <a:ext cx="4545659" cy="24955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00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028700" y="2858988"/>
            <a:ext cx="8898449" cy="6152501"/>
            <a:chOff x="0" y="0"/>
            <a:chExt cx="2343625" cy="1620412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343625" cy="1620412"/>
            </a:xfrm>
            <a:custGeom>
              <a:avLst/>
              <a:gdLst/>
              <a:ahLst/>
              <a:cxnLst/>
              <a:rect l="l" t="t" r="r" b="b"/>
              <a:pathLst>
                <a:path w="2343625" h="1620412">
                  <a:moveTo>
                    <a:pt x="44372" y="0"/>
                  </a:moveTo>
                  <a:lnTo>
                    <a:pt x="2299253" y="0"/>
                  </a:lnTo>
                  <a:cubicBezTo>
                    <a:pt x="2323759" y="0"/>
                    <a:pt x="2343625" y="19866"/>
                    <a:pt x="2343625" y="44372"/>
                  </a:cubicBezTo>
                  <a:lnTo>
                    <a:pt x="2343625" y="1576040"/>
                  </a:lnTo>
                  <a:cubicBezTo>
                    <a:pt x="2343625" y="1600546"/>
                    <a:pt x="2323759" y="1620412"/>
                    <a:pt x="2299253" y="1620412"/>
                  </a:cubicBezTo>
                  <a:lnTo>
                    <a:pt x="44372" y="1620412"/>
                  </a:lnTo>
                  <a:cubicBezTo>
                    <a:pt x="19866" y="1620412"/>
                    <a:pt x="0" y="1600546"/>
                    <a:pt x="0" y="1576040"/>
                  </a:cubicBezTo>
                  <a:lnTo>
                    <a:pt x="0" y="44372"/>
                  </a:lnTo>
                  <a:cubicBezTo>
                    <a:pt x="0" y="19866"/>
                    <a:pt x="19866" y="0"/>
                    <a:pt x="44372" y="0"/>
                  </a:cubicBezTo>
                  <a:close/>
                </a:path>
              </a:pathLst>
            </a:custGeom>
            <a:solidFill>
              <a:srgbClr val="D9D9D9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57150"/>
              <a:ext cx="2343625" cy="167756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00"/>
                </a:lnSpc>
              </a:pPr>
              <a:endParaRPr/>
            </a:p>
          </p:txBody>
        </p:sp>
      </p:grpSp>
      <p:sp>
        <p:nvSpPr>
          <p:cNvPr id="8" name="Freeform 8"/>
          <p:cNvSpPr/>
          <p:nvPr/>
        </p:nvSpPr>
        <p:spPr>
          <a:xfrm>
            <a:off x="10373028" y="2732510"/>
            <a:ext cx="6278980" cy="6278980"/>
          </a:xfrm>
          <a:custGeom>
            <a:avLst/>
            <a:gdLst/>
            <a:ahLst/>
            <a:cxnLst/>
            <a:rect l="l" t="t" r="r" b="b"/>
            <a:pathLst>
              <a:path w="6278980" h="6278980">
                <a:moveTo>
                  <a:pt x="0" y="0"/>
                </a:moveTo>
                <a:lnTo>
                  <a:pt x="6278980" y="0"/>
                </a:lnTo>
                <a:lnTo>
                  <a:pt x="6278980" y="6278980"/>
                </a:lnTo>
                <a:lnTo>
                  <a:pt x="0" y="627898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ES"/>
          </a:p>
        </p:txBody>
      </p:sp>
      <p:sp>
        <p:nvSpPr>
          <p:cNvPr id="9" name="TextBox 9"/>
          <p:cNvSpPr txBox="1"/>
          <p:nvPr/>
        </p:nvSpPr>
        <p:spPr>
          <a:xfrm>
            <a:off x="1028700" y="1808572"/>
            <a:ext cx="16230600" cy="10504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518158" lvl="1" indent="-259079" algn="l">
              <a:lnSpc>
                <a:spcPts val="2783"/>
              </a:lnSpc>
              <a:buFont typeface="Arial"/>
              <a:buChar char="•"/>
            </a:pPr>
            <a:r>
              <a:rPr lang="en-US" sz="2399" b="1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Difusión de la actividad o proyecto en la página web de la asociación con mención expresa del patrocinio de la APBC</a:t>
            </a:r>
          </a:p>
          <a:p>
            <a:pPr algn="l">
              <a:lnSpc>
                <a:spcPts val="2783"/>
              </a:lnSpc>
            </a:pPr>
            <a:endParaRPr lang="en-US" sz="2399" b="1">
              <a:solidFill>
                <a:srgbClr val="497EA8"/>
              </a:solidFill>
              <a:latin typeface="Open Sans Bold"/>
              <a:ea typeface="Open Sans Bold"/>
              <a:cs typeface="Open Sans Bold"/>
              <a:sym typeface="Open Sans Bold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1735877" y="5076825"/>
            <a:ext cx="7484095" cy="247234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02"/>
              </a:lnSpc>
            </a:pPr>
            <a:r>
              <a:rPr lang="en-US" sz="3502" b="1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AÑADIR CAPTURA/S DE PANTALLA DE LA PÁGINA WEB DONDE APAREZCA LA MENCIÓN EXPRESA AL PATROCINIO DE LA APBC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10660396" y="3011388"/>
            <a:ext cx="5722604" cy="46788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922"/>
              </a:lnSpc>
            </a:pPr>
            <a:r>
              <a:rPr lang="en-US" sz="2802" b="1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AÑADIR LINK/LINKS A LA WEB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2117040" y="869305"/>
            <a:ext cx="6170960" cy="3568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2643"/>
              </a:lnSpc>
              <a:spcBef>
                <a:spcPct val="0"/>
              </a:spcBef>
            </a:pPr>
            <a:r>
              <a:rPr lang="en-US" sz="2591" b="1">
                <a:solidFill>
                  <a:srgbClr val="073C72"/>
                </a:solidFill>
                <a:latin typeface="Roboto Bold"/>
                <a:ea typeface="Roboto Bold"/>
                <a:cs typeface="Roboto Bold"/>
                <a:sym typeface="Roboto Bold"/>
              </a:rPr>
              <a:t>PATROCINIO PLATA I 2026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14350" y="514350"/>
            <a:ext cx="17259300" cy="9258300"/>
            <a:chOff x="0" y="0"/>
            <a:chExt cx="4545659" cy="24384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45659" cy="2438400"/>
            </a:xfrm>
            <a:custGeom>
              <a:avLst/>
              <a:gdLst/>
              <a:ahLst/>
              <a:cxnLst/>
              <a:rect l="l" t="t" r="r" b="b"/>
              <a:pathLst>
                <a:path w="4545659" h="2438400">
                  <a:moveTo>
                    <a:pt x="0" y="0"/>
                  </a:moveTo>
                  <a:lnTo>
                    <a:pt x="4545659" y="0"/>
                  </a:lnTo>
                  <a:lnTo>
                    <a:pt x="4545659" y="2438400"/>
                  </a:lnTo>
                  <a:lnTo>
                    <a:pt x="0" y="2438400"/>
                  </a:lnTo>
                  <a:close/>
                </a:path>
              </a:pathLst>
            </a:custGeom>
            <a:solidFill>
              <a:srgbClr val="F6F6F6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57150"/>
              <a:ext cx="4545659" cy="24955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00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028700" y="2549450"/>
            <a:ext cx="8898449" cy="6462040"/>
            <a:chOff x="0" y="0"/>
            <a:chExt cx="2343625" cy="1701936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343625" cy="1701936"/>
            </a:xfrm>
            <a:custGeom>
              <a:avLst/>
              <a:gdLst/>
              <a:ahLst/>
              <a:cxnLst/>
              <a:rect l="l" t="t" r="r" b="b"/>
              <a:pathLst>
                <a:path w="2343625" h="1701936">
                  <a:moveTo>
                    <a:pt x="44372" y="0"/>
                  </a:moveTo>
                  <a:lnTo>
                    <a:pt x="2299253" y="0"/>
                  </a:lnTo>
                  <a:cubicBezTo>
                    <a:pt x="2323759" y="0"/>
                    <a:pt x="2343625" y="19866"/>
                    <a:pt x="2343625" y="44372"/>
                  </a:cubicBezTo>
                  <a:lnTo>
                    <a:pt x="2343625" y="1657565"/>
                  </a:lnTo>
                  <a:cubicBezTo>
                    <a:pt x="2343625" y="1682071"/>
                    <a:pt x="2323759" y="1701936"/>
                    <a:pt x="2299253" y="1701936"/>
                  </a:cubicBezTo>
                  <a:lnTo>
                    <a:pt x="44372" y="1701936"/>
                  </a:lnTo>
                  <a:cubicBezTo>
                    <a:pt x="19866" y="1701936"/>
                    <a:pt x="0" y="1682071"/>
                    <a:pt x="0" y="1657565"/>
                  </a:cubicBezTo>
                  <a:lnTo>
                    <a:pt x="0" y="44372"/>
                  </a:lnTo>
                  <a:cubicBezTo>
                    <a:pt x="0" y="19866"/>
                    <a:pt x="19866" y="0"/>
                    <a:pt x="44372" y="0"/>
                  </a:cubicBezTo>
                  <a:close/>
                </a:path>
              </a:pathLst>
            </a:custGeom>
            <a:solidFill>
              <a:srgbClr val="D9D9D9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57150"/>
              <a:ext cx="2343625" cy="175908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00"/>
                </a:lnSpc>
              </a:pPr>
              <a:endParaRPr/>
            </a:p>
          </p:txBody>
        </p:sp>
      </p:grpSp>
      <p:sp>
        <p:nvSpPr>
          <p:cNvPr id="8" name="Freeform 8"/>
          <p:cNvSpPr/>
          <p:nvPr/>
        </p:nvSpPr>
        <p:spPr>
          <a:xfrm>
            <a:off x="10373028" y="2732510"/>
            <a:ext cx="6278980" cy="6278980"/>
          </a:xfrm>
          <a:custGeom>
            <a:avLst/>
            <a:gdLst/>
            <a:ahLst/>
            <a:cxnLst/>
            <a:rect l="l" t="t" r="r" b="b"/>
            <a:pathLst>
              <a:path w="6278980" h="6278980">
                <a:moveTo>
                  <a:pt x="0" y="0"/>
                </a:moveTo>
                <a:lnTo>
                  <a:pt x="6278980" y="0"/>
                </a:lnTo>
                <a:lnTo>
                  <a:pt x="6278980" y="6278980"/>
                </a:lnTo>
                <a:lnTo>
                  <a:pt x="0" y="627898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ES"/>
          </a:p>
        </p:txBody>
      </p:sp>
      <p:sp>
        <p:nvSpPr>
          <p:cNvPr id="9" name="TextBox 9"/>
          <p:cNvSpPr txBox="1"/>
          <p:nvPr/>
        </p:nvSpPr>
        <p:spPr>
          <a:xfrm>
            <a:off x="1028700" y="1499033"/>
            <a:ext cx="15782169" cy="10504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518158" lvl="1" indent="-259079" algn="l">
              <a:lnSpc>
                <a:spcPts val="2783"/>
              </a:lnSpc>
              <a:buFont typeface="Arial"/>
              <a:buChar char="•"/>
            </a:pPr>
            <a:r>
              <a:rPr lang="en-US" sz="2399" b="1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Publicación en un medio de comunicación digital de la noticia de la actividad o proyecto con mención expresa al patrocinio de la APBC</a:t>
            </a:r>
          </a:p>
          <a:p>
            <a:pPr algn="l">
              <a:lnSpc>
                <a:spcPts val="2783"/>
              </a:lnSpc>
            </a:pPr>
            <a:endParaRPr lang="en-US" sz="2399" b="1">
              <a:solidFill>
                <a:srgbClr val="497EA8"/>
              </a:solidFill>
              <a:latin typeface="Open Sans Bold"/>
              <a:ea typeface="Open Sans Bold"/>
              <a:cs typeface="Open Sans Bold"/>
              <a:sym typeface="Open Sans Bold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1735877" y="5076825"/>
            <a:ext cx="7484095" cy="247234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02"/>
              </a:lnSpc>
            </a:pPr>
            <a:r>
              <a:rPr lang="en-US" sz="3502" b="1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AÑADIR CAPTURA/S DE PANTALLA DE LA NOTICIA PUBLICADA DONDE APAREZCA LA MENCIÓN AL PATROCINIO DE LA APBC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10782554" y="2963616"/>
            <a:ext cx="5459928" cy="97657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922"/>
              </a:lnSpc>
            </a:pPr>
            <a:r>
              <a:rPr lang="en-US" sz="2802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AÑADIR LINK/LINKS A LA NOTICIA/S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2117040" y="869305"/>
            <a:ext cx="6170960" cy="3568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2643"/>
              </a:lnSpc>
              <a:spcBef>
                <a:spcPct val="0"/>
              </a:spcBef>
            </a:pPr>
            <a:r>
              <a:rPr lang="en-US" sz="2591" b="1">
                <a:solidFill>
                  <a:srgbClr val="073C72"/>
                </a:solidFill>
                <a:latin typeface="Roboto Bold"/>
                <a:ea typeface="Roboto Bold"/>
                <a:cs typeface="Roboto Bold"/>
                <a:sym typeface="Roboto Bold"/>
              </a:rPr>
              <a:t>PATROCINIO PLATA I 2026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14350" y="514350"/>
            <a:ext cx="17259300" cy="9258300"/>
            <a:chOff x="0" y="0"/>
            <a:chExt cx="4545659" cy="24384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45659" cy="2438400"/>
            </a:xfrm>
            <a:custGeom>
              <a:avLst/>
              <a:gdLst/>
              <a:ahLst/>
              <a:cxnLst/>
              <a:rect l="l" t="t" r="r" b="b"/>
              <a:pathLst>
                <a:path w="4545659" h="2438400">
                  <a:moveTo>
                    <a:pt x="0" y="0"/>
                  </a:moveTo>
                  <a:lnTo>
                    <a:pt x="4545659" y="0"/>
                  </a:lnTo>
                  <a:lnTo>
                    <a:pt x="4545659" y="2438400"/>
                  </a:lnTo>
                  <a:lnTo>
                    <a:pt x="0" y="2438400"/>
                  </a:lnTo>
                  <a:close/>
                </a:path>
              </a:pathLst>
            </a:custGeom>
            <a:solidFill>
              <a:srgbClr val="F6F6F6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57150"/>
              <a:ext cx="4545659" cy="24955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00"/>
                </a:lnSpc>
              </a:pPr>
              <a:endParaRPr/>
            </a:p>
          </p:txBody>
        </p:sp>
      </p:grpSp>
      <p:sp>
        <p:nvSpPr>
          <p:cNvPr id="8" name="Freeform 8"/>
          <p:cNvSpPr/>
          <p:nvPr/>
        </p:nvSpPr>
        <p:spPr>
          <a:xfrm>
            <a:off x="1524000" y="2732510"/>
            <a:ext cx="15128008" cy="6144790"/>
          </a:xfrm>
          <a:custGeom>
            <a:avLst/>
            <a:gdLst/>
            <a:ahLst/>
            <a:cxnLst/>
            <a:rect l="l" t="t" r="r" b="b"/>
            <a:pathLst>
              <a:path w="6278980" h="6278980">
                <a:moveTo>
                  <a:pt x="0" y="0"/>
                </a:moveTo>
                <a:lnTo>
                  <a:pt x="6278980" y="0"/>
                </a:lnTo>
                <a:lnTo>
                  <a:pt x="6278980" y="6278980"/>
                </a:lnTo>
                <a:lnTo>
                  <a:pt x="0" y="627898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ES"/>
          </a:p>
        </p:txBody>
      </p:sp>
      <p:sp>
        <p:nvSpPr>
          <p:cNvPr id="10" name="TextBox 10"/>
          <p:cNvSpPr txBox="1"/>
          <p:nvPr/>
        </p:nvSpPr>
        <p:spPr>
          <a:xfrm>
            <a:off x="6688004" y="4820757"/>
            <a:ext cx="5459928" cy="196829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922"/>
              </a:lnSpc>
            </a:pPr>
            <a:r>
              <a:rPr lang="en-US" sz="2802" b="1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AÑADIR TEXTO DONDE SE RESUMA LA EXPERIENCIA Y TRAYECTORIA DE LA ASOCIACIÓN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1240031" y="1883521"/>
            <a:ext cx="7240694" cy="3255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74979" lvl="1" indent="-237490" algn="l">
              <a:lnSpc>
                <a:spcPts val="2551"/>
              </a:lnSpc>
              <a:buFont typeface="Arial"/>
              <a:buChar char="•"/>
            </a:pPr>
            <a:r>
              <a:rPr lang="en-US" sz="2199" b="1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Experiencia y trayectoria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12117040" y="869305"/>
            <a:ext cx="6170960" cy="3568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2643"/>
              </a:lnSpc>
              <a:spcBef>
                <a:spcPct val="0"/>
              </a:spcBef>
            </a:pPr>
            <a:r>
              <a:rPr lang="en-US" sz="2591" b="1">
                <a:solidFill>
                  <a:srgbClr val="073C72"/>
                </a:solidFill>
                <a:latin typeface="Roboto Bold"/>
                <a:ea typeface="Roboto Bold"/>
                <a:cs typeface="Roboto Bold"/>
                <a:sym typeface="Roboto Bold"/>
              </a:rPr>
              <a:t>PATROCINIO PLATA I 2026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14350" y="514350"/>
            <a:ext cx="17259300" cy="9258300"/>
            <a:chOff x="0" y="0"/>
            <a:chExt cx="4545659" cy="24384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45659" cy="2438400"/>
            </a:xfrm>
            <a:custGeom>
              <a:avLst/>
              <a:gdLst/>
              <a:ahLst/>
              <a:cxnLst/>
              <a:rect l="l" t="t" r="r" b="b"/>
              <a:pathLst>
                <a:path w="4545659" h="2438400">
                  <a:moveTo>
                    <a:pt x="0" y="0"/>
                  </a:moveTo>
                  <a:lnTo>
                    <a:pt x="4545659" y="0"/>
                  </a:lnTo>
                  <a:lnTo>
                    <a:pt x="4545659" y="2438400"/>
                  </a:lnTo>
                  <a:lnTo>
                    <a:pt x="0" y="2438400"/>
                  </a:lnTo>
                  <a:close/>
                </a:path>
              </a:pathLst>
            </a:custGeom>
            <a:solidFill>
              <a:srgbClr val="F6F6F6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57150"/>
              <a:ext cx="4545659" cy="24955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00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4694775" y="1912480"/>
            <a:ext cx="8898449" cy="6462040"/>
            <a:chOff x="0" y="0"/>
            <a:chExt cx="2343625" cy="1701936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343625" cy="1701936"/>
            </a:xfrm>
            <a:custGeom>
              <a:avLst/>
              <a:gdLst/>
              <a:ahLst/>
              <a:cxnLst/>
              <a:rect l="l" t="t" r="r" b="b"/>
              <a:pathLst>
                <a:path w="2343625" h="1701936">
                  <a:moveTo>
                    <a:pt x="44372" y="0"/>
                  </a:moveTo>
                  <a:lnTo>
                    <a:pt x="2299253" y="0"/>
                  </a:lnTo>
                  <a:cubicBezTo>
                    <a:pt x="2323759" y="0"/>
                    <a:pt x="2343625" y="19866"/>
                    <a:pt x="2343625" y="44372"/>
                  </a:cubicBezTo>
                  <a:lnTo>
                    <a:pt x="2343625" y="1657565"/>
                  </a:lnTo>
                  <a:cubicBezTo>
                    <a:pt x="2343625" y="1682071"/>
                    <a:pt x="2323759" y="1701936"/>
                    <a:pt x="2299253" y="1701936"/>
                  </a:cubicBezTo>
                  <a:lnTo>
                    <a:pt x="44372" y="1701936"/>
                  </a:lnTo>
                  <a:cubicBezTo>
                    <a:pt x="19866" y="1701936"/>
                    <a:pt x="0" y="1682071"/>
                    <a:pt x="0" y="1657565"/>
                  </a:cubicBezTo>
                  <a:lnTo>
                    <a:pt x="0" y="44372"/>
                  </a:lnTo>
                  <a:cubicBezTo>
                    <a:pt x="0" y="19866"/>
                    <a:pt x="19866" y="0"/>
                    <a:pt x="44372" y="0"/>
                  </a:cubicBezTo>
                  <a:close/>
                </a:path>
              </a:pathLst>
            </a:custGeom>
            <a:solidFill>
              <a:srgbClr val="D9D9D9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57150"/>
              <a:ext cx="2343625" cy="175908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00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7572948" y="4240971"/>
            <a:ext cx="3142103" cy="59996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02"/>
              </a:lnSpc>
            </a:pPr>
            <a:r>
              <a:rPr lang="en-US" sz="3502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AÑADIR LOGO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301</Words>
  <Application>Microsoft Office PowerPoint</Application>
  <PresentationFormat>Personalizado</PresentationFormat>
  <Paragraphs>34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4" baseType="lpstr">
      <vt:lpstr>Arial</vt:lpstr>
      <vt:lpstr>Calibri</vt:lpstr>
      <vt:lpstr>Roboto Bold</vt:lpstr>
      <vt:lpstr>Open Sans Bold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Memoria de justificación PLATA</dc:title>
  <cp:lastModifiedBy>Raquel Boy Prieto</cp:lastModifiedBy>
  <cp:revision>3</cp:revision>
  <dcterms:created xsi:type="dcterms:W3CDTF">2006-08-16T00:00:00Z</dcterms:created>
  <dcterms:modified xsi:type="dcterms:W3CDTF">2026-02-09T09:20:13Z</dcterms:modified>
  <dc:identifier>DAG72NuJzZo</dc:identifier>
</cp:coreProperties>
</file>